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howSpecialPlsOnTitleSld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1" r:id="rId47"/>
    <p:sldId id="302" r:id="rId48"/>
    <p:sldId id="303" r:id="rId49"/>
  </p:sldIdLst>
  <p:sldSz type="screen16x9" cy="6858000" cx="12192000"/>
  <p:notesSz cx="6858000" cy="1857375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user" initials="u" lastIdx="1" clrIdx="6"/>
  <p:cmAuthor id="2" name="Rose Malcolm" initials="RM" lastIdx="1" clrIdx="0"/>
  <p:cmAuthor id="3" name="Rose Malcolm" initials="RM [2]" lastIdx="7" clrIdx="1"/>
  <p:cmAuthor id="4" name="Ramesh Sannareddy" initials="RS" lastIdx="7" clrIdx="2"/>
  <p:cmAuthor id="5" name="UPKAR LIDDER" initials="UL" lastIdx="2" clrIdx="3"/>
  <p:cmAuthor id="6" name="Leon Katsnelson" initials="LK" lastIdx="21" clrIdx="4"/>
  <p:cmAuthor id="7" name="YAN LUO" initials="YL" lastIdx="1" clrIdx="5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8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tableStyles" Target="tableStyle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commentAuthors" Target="commentAuthors.xml"/><Relationship Id="rId54" Type="http://schemas.openxmlformats.org/officeDocument/2006/relationships/customXml" Target="../customXml/item1.xml"/><Relationship Id="rId55" Type="http://schemas.openxmlformats.org/officeDocument/2006/relationships/customXmlProps" Target="../customXml/itemProps1.xml"/><Relationship Id="rId56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7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80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1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802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80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0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BDA0E2-FEBD-4B65-8F16-724CF984F377}" type="slidenum">
              <a:rPr lang="en-US" smtClean="0"/>
              <a:t>2</a:t>
            </a:fld>
            <a:endParaRPr dirty="0"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endParaRPr lang="en-US"/>
          </a:p>
        </p:txBody>
      </p:sp>
      <p:sp>
        <p:nvSpPr>
          <p:cNvPr id="1048605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indent="0" marL="0">
              <a:buNone/>
            </a:pPr>
            <a:endParaRPr lang="en-US"/>
          </a:p>
        </p:txBody>
      </p:sp>
      <p:sp>
        <p:nvSpPr>
          <p:cNvPr id="104866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048749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8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8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/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75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/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5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/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7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/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1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7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/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9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/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8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9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/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68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9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1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/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2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7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7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75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5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7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7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/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95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/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/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7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9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/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62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/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/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4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/>
          <a:p>
            <a:fld id="{5E4E5C39-FE1E-4048-9E78-68F07A4195FB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104876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/>
          <a:p>
            <a:endParaRPr lang="en-US"/>
          </a:p>
        </p:txBody>
      </p:sp>
      <p:sp>
        <p:nvSpPr>
          <p:cNvPr id="10487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extBox 5"/>
          <p:cNvSpPr txBox="1"/>
          <p:nvPr/>
        </p:nvSpPr>
        <p:spPr>
          <a:xfrm>
            <a:off x="888546" y="4568734"/>
            <a:ext cx="2514600" cy="64633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r>
              <a:rPr dirty="0"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Gopika H</a:t>
            </a:r>
          </a:p>
          <a:p>
            <a:r>
              <a:rPr dirty="0"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 Jan 2024</a:t>
            </a:r>
          </a:p>
        </p:txBody>
      </p:sp>
      <p:pic>
        <p:nvPicPr>
          <p:cNvPr id="2097152" name="Picture 2" descr="IBM Skills Network Logo - Horizontal-noai copy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/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048639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/>
        </p:spPr>
        <p:txBody>
          <a:bodyPr/>
          <a:p>
            <a:pPr indent="0" marL="0">
              <a:buNone/>
            </a:pPr>
            <a:endParaRPr dirty="0" lang="en-US"/>
          </a:p>
          <a:p>
            <a:endParaRPr dirty="0" lang="en-US"/>
          </a:p>
        </p:txBody>
      </p:sp>
      <p:sp>
        <p:nvSpPr>
          <p:cNvPr id="104864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1048641" name="Rectangle: Rounded Corners 2"/>
          <p:cNvSpPr/>
          <p:nvPr/>
        </p:nvSpPr>
        <p:spPr>
          <a:xfrm>
            <a:off x="770011" y="1825625"/>
            <a:ext cx="1522615" cy="997088"/>
          </a:xfrm>
          <a:prstGeom prst="round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Check null values</a:t>
            </a:r>
            <a:endParaRPr dirty="0" lang="en-IN">
              <a:solidFill>
                <a:schemeClr val="tx1"/>
              </a:solidFill>
            </a:endParaRPr>
          </a:p>
        </p:txBody>
      </p:sp>
      <p:cxnSp>
        <p:nvCxnSpPr>
          <p:cNvPr id="3145728" name="Straight Arrow Connector 6"/>
          <p:cNvCxnSpPr>
            <a:cxnSpLocks/>
            <a:stCxn id="1048641" idx="3"/>
          </p:cNvCxnSpPr>
          <p:nvPr/>
        </p:nvCxnSpPr>
        <p:spPr>
          <a:xfrm>
            <a:off x="2292626" y="2324169"/>
            <a:ext cx="887896" cy="0"/>
          </a:xfrm>
          <a:prstGeom prst="straightConnector1"/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2" name="Rectangle: Rounded Corners 10"/>
          <p:cNvSpPr/>
          <p:nvPr/>
        </p:nvSpPr>
        <p:spPr>
          <a:xfrm>
            <a:off x="3180522" y="1825624"/>
            <a:ext cx="1722782" cy="1129605"/>
          </a:xfrm>
          <a:prstGeom prst="roundRect"/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Calculate the number of launches on each site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43" name="Rectangle: Rounded Corners 11"/>
          <p:cNvSpPr/>
          <p:nvPr/>
        </p:nvSpPr>
        <p:spPr>
          <a:xfrm>
            <a:off x="6626087" y="1898512"/>
            <a:ext cx="2266122" cy="1129606"/>
          </a:xfrm>
          <a:prstGeom prst="roundRect"/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Calculate the number and occurrence of each orbit</a:t>
            </a:r>
            <a:endParaRPr dirty="0" lang="en-IN">
              <a:solidFill>
                <a:schemeClr val="tx1"/>
              </a:solidFill>
            </a:endParaRPr>
          </a:p>
        </p:txBody>
      </p:sp>
      <p:cxnSp>
        <p:nvCxnSpPr>
          <p:cNvPr id="3145729" name="Straight Arrow Connector 13"/>
          <p:cNvCxnSpPr>
            <a:cxnSpLocks/>
          </p:cNvCxnSpPr>
          <p:nvPr/>
        </p:nvCxnSpPr>
        <p:spPr>
          <a:xfrm>
            <a:off x="4903304" y="2363923"/>
            <a:ext cx="1722783" cy="0"/>
          </a:xfrm>
          <a:prstGeom prst="straightConnector1"/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4" name="Rectangle: Rounded Corners 15"/>
          <p:cNvSpPr/>
          <p:nvPr/>
        </p:nvSpPr>
        <p:spPr>
          <a:xfrm>
            <a:off x="901148" y="3776870"/>
            <a:ext cx="2054087" cy="1524000"/>
          </a:xfrm>
          <a:prstGeom prst="roundRect"/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Calculate the number and occurrence of mission outcome per orbit type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45" name="Rectangle: Rounded Corners 16"/>
          <p:cNvSpPr/>
          <p:nvPr/>
        </p:nvSpPr>
        <p:spPr>
          <a:xfrm>
            <a:off x="4118150" y="3776870"/>
            <a:ext cx="2279374" cy="1523999"/>
          </a:xfrm>
          <a:prstGeom prst="roundRect"/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Create a landing outcome label from Outcome column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46" name="Rectangle: Rounded Corners 17"/>
          <p:cNvSpPr/>
          <p:nvPr/>
        </p:nvSpPr>
        <p:spPr>
          <a:xfrm>
            <a:off x="7759148" y="3902772"/>
            <a:ext cx="2117652" cy="1384875"/>
          </a:xfrm>
          <a:prstGeom prst="roundRect"/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Handle null values</a:t>
            </a:r>
            <a:endParaRPr dirty="0" lang="en-IN">
              <a:solidFill>
                <a:schemeClr val="tx1"/>
              </a:solidFill>
            </a:endParaRPr>
          </a:p>
        </p:txBody>
      </p:sp>
      <p:cxnSp>
        <p:nvCxnSpPr>
          <p:cNvPr id="3145730" name="Straight Arrow Connector 19"/>
          <p:cNvCxnSpPr>
            <a:cxnSpLocks/>
            <a:stCxn id="1048644" idx="3"/>
            <a:endCxn id="1048645" idx="1"/>
          </p:cNvCxnSpPr>
          <p:nvPr/>
        </p:nvCxnSpPr>
        <p:spPr>
          <a:xfrm>
            <a:off x="2955235" y="4538870"/>
            <a:ext cx="1162915" cy="0"/>
          </a:xfrm>
          <a:prstGeom prst="straightConnector1"/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Arrow Connector 21"/>
          <p:cNvCxnSpPr>
            <a:cxnSpLocks/>
            <a:endCxn id="1048646" idx="1"/>
          </p:cNvCxnSpPr>
          <p:nvPr/>
        </p:nvCxnSpPr>
        <p:spPr>
          <a:xfrm>
            <a:off x="6397524" y="4595210"/>
            <a:ext cx="1361624" cy="0"/>
          </a:xfrm>
          <a:prstGeom prst="straightConnector1"/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25"/>
          <p:cNvCxnSpPr>
            <a:cxnSpLocks/>
            <a:stCxn id="1048643" idx="3"/>
          </p:cNvCxnSpPr>
          <p:nvPr/>
        </p:nvCxnSpPr>
        <p:spPr>
          <a:xfrm>
            <a:off x="8892209" y="2463315"/>
            <a:ext cx="14444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Connector 27"/>
          <p:cNvCxnSpPr>
            <a:cxnSpLocks/>
          </p:cNvCxnSpPr>
          <p:nvPr/>
        </p:nvCxnSpPr>
        <p:spPr>
          <a:xfrm>
            <a:off x="10336696" y="2463315"/>
            <a:ext cx="0" cy="96568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29"/>
          <p:cNvCxnSpPr>
            <a:cxnSpLocks/>
          </p:cNvCxnSpPr>
          <p:nvPr/>
        </p:nvCxnSpPr>
        <p:spPr>
          <a:xfrm flipH="1">
            <a:off x="503583" y="3429000"/>
            <a:ext cx="9833113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Arrow Connector 31"/>
          <p:cNvCxnSpPr>
            <a:cxnSpLocks/>
            <a:endCxn id="1048644" idx="1"/>
          </p:cNvCxnSpPr>
          <p:nvPr/>
        </p:nvCxnSpPr>
        <p:spPr>
          <a:xfrm>
            <a:off x="410817" y="4538869"/>
            <a:ext cx="490331" cy="1"/>
          </a:xfrm>
          <a:prstGeom prst="straightConnector1"/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Straight Connector 33"/>
          <p:cNvCxnSpPr>
            <a:cxnSpLocks/>
          </p:cNvCxnSpPr>
          <p:nvPr/>
        </p:nvCxnSpPr>
        <p:spPr>
          <a:xfrm flipH="1">
            <a:off x="410817" y="3429000"/>
            <a:ext cx="92766" cy="1109869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1048648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/>
          <a:p>
            <a:r>
              <a:rPr dirty="0" sz="2400" lang="en-US" err="1"/>
              <a:t>Catplot</a:t>
            </a:r>
            <a:r>
              <a:rPr dirty="0" sz="2400" lang="en-US"/>
              <a:t> to visualize the relationship between flight number and Payload.</a:t>
            </a:r>
          </a:p>
          <a:p>
            <a:r>
              <a:rPr dirty="0" sz="2400" lang="en-US" err="1"/>
              <a:t>Catplot</a:t>
            </a:r>
            <a:r>
              <a:rPr dirty="0" sz="2400" lang="en-US"/>
              <a:t> to visualize the  relationship between flight number and  launch site.</a:t>
            </a:r>
          </a:p>
          <a:p>
            <a:r>
              <a:rPr dirty="0" sz="2400" lang="en-US" err="1"/>
              <a:t>Catplot</a:t>
            </a:r>
            <a:r>
              <a:rPr dirty="0" sz="2400" lang="en-US"/>
              <a:t> to visualize the  relationship between Payload and launch site.</a:t>
            </a:r>
          </a:p>
          <a:p>
            <a:r>
              <a:rPr dirty="0" sz="2400" lang="en-US"/>
              <a:t>Bar chart to visualize the  relationship between success rate of each Orbit type.</a:t>
            </a:r>
          </a:p>
          <a:p>
            <a:r>
              <a:rPr dirty="0" sz="2400" lang="en-US" err="1"/>
              <a:t>Catplot</a:t>
            </a:r>
            <a:r>
              <a:rPr dirty="0" sz="2400" lang="en-US"/>
              <a:t> to visualize the relationship between flight number and orbit type.</a:t>
            </a:r>
          </a:p>
          <a:p>
            <a:r>
              <a:rPr dirty="0" sz="2400" lang="en-US" err="1"/>
              <a:t>Catplot</a:t>
            </a:r>
            <a:r>
              <a:rPr dirty="0" sz="2400" lang="en-US"/>
              <a:t> to visualize the  relationship between Payload and orbit type.</a:t>
            </a:r>
          </a:p>
          <a:p>
            <a:r>
              <a:rPr dirty="0" sz="2400" lang="en-US"/>
              <a:t>Line chart to visualize the launch success early trend.</a:t>
            </a:r>
          </a:p>
          <a:p>
            <a:endParaRPr dirty="0" sz="2400" lang="en-US"/>
          </a:p>
          <a:p>
            <a:endParaRPr dirty="0" lang="en-US"/>
          </a:p>
          <a:p>
            <a:endParaRPr dirty="0" lang="en-US"/>
          </a:p>
          <a:p>
            <a:endParaRPr dirty="0" lang="en-US"/>
          </a:p>
        </p:txBody>
      </p:sp>
      <p:sp>
        <p:nvSpPr>
          <p:cNvPr id="1048649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1048651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25216"/>
            <a:ext cx="10375068" cy="4994133"/>
          </a:xfrm>
          <a:prstGeom prst="rect"/>
        </p:spPr>
        <p:txBody>
          <a:bodyPr anchor="t" bIns="45720" lIns="91440" rIns="91440" tIns="45720"/>
          <a:p>
            <a:r>
              <a:rPr dirty="0" sz="2000" lang="en-US"/>
              <a:t>Displaying the name of unique launch site in the space mission</a:t>
            </a:r>
          </a:p>
          <a:p>
            <a:r>
              <a:rPr dirty="0" sz="2000" lang="en-US"/>
              <a:t>Displaying 5 records where launch sites begin with string KSC</a:t>
            </a:r>
          </a:p>
          <a:p>
            <a:r>
              <a:rPr dirty="0" sz="2000" lang="en-US"/>
              <a:t>Displaying the total payload mass carried by boosters launched by NASA</a:t>
            </a:r>
          </a:p>
          <a:p>
            <a:r>
              <a:rPr dirty="0" sz="2000" lang="en-US"/>
              <a:t>Displaying average payload mass carried by booster version F9 v1.1</a:t>
            </a:r>
          </a:p>
          <a:p>
            <a:r>
              <a:rPr dirty="0" sz="2000" lang="en-US"/>
              <a:t>Listing the data where the successful landing outcome in drone ship was achieved </a:t>
            </a:r>
          </a:p>
          <a:p>
            <a:r>
              <a:rPr dirty="0" sz="2000" lang="en-US"/>
              <a:t>Listing the names of the boosters which have success in ground pad and have payload mass greater than 4000 but less than 6000</a:t>
            </a:r>
          </a:p>
          <a:p>
            <a:r>
              <a:rPr dirty="0" sz="2000" lang="en-US"/>
              <a:t>Listing the total number of successful and failure mission outcomes</a:t>
            </a:r>
          </a:p>
          <a:p>
            <a:r>
              <a:rPr dirty="0" sz="2000" lang="en-US"/>
              <a:t>Listing the names of the booster versions which have carried the maximum payload mass </a:t>
            </a:r>
          </a:p>
          <a:p>
            <a:r>
              <a:rPr dirty="0" sz="2000" lang="en-US"/>
              <a:t>Listing the records which will display the month names, successful landing outcomes in ground pad, booster versions, launch site for the month in year 2017</a:t>
            </a:r>
          </a:p>
          <a:p>
            <a:r>
              <a:rPr dirty="0" sz="2000" lang="en-US"/>
              <a:t>Ranking the count of successful landing outcomes between the date 2010 06 04 and 2017 03 20 in descending order.</a:t>
            </a:r>
          </a:p>
          <a:p>
            <a:endParaRPr dirty="0" lang="en-US"/>
          </a:p>
          <a:p>
            <a:endParaRPr dirty="0" lang="en-US"/>
          </a:p>
        </p:txBody>
      </p:sp>
      <p:sp>
        <p:nvSpPr>
          <p:cNvPr id="1048652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EDA with SQL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1048654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/>
        </p:spPr>
        <p:txBody>
          <a:bodyPr>
            <a:normAutofit/>
          </a:bodyPr>
          <a:p>
            <a:r>
              <a:rPr dirty="0" lang="en-US" err="1"/>
              <a:t>folium.Circle</a:t>
            </a:r>
            <a:r>
              <a:rPr dirty="0" lang="en-US"/>
              <a:t> and </a:t>
            </a:r>
            <a:r>
              <a:rPr dirty="0" lang="en-US" err="1"/>
              <a:t>folium.Marker</a:t>
            </a:r>
            <a:r>
              <a:rPr dirty="0" lang="en-US"/>
              <a:t> to add a highlighted circle area with a test label on a specific coordinate for each launch site on the site map</a:t>
            </a:r>
          </a:p>
          <a:p>
            <a:r>
              <a:rPr dirty="0" lang="en-US" err="1"/>
              <a:t>MarkerCluster</a:t>
            </a:r>
            <a:r>
              <a:rPr dirty="0" lang="en-US"/>
              <a:t> object for simplify a map containing many markers having the same coordinate.</a:t>
            </a:r>
          </a:p>
          <a:p>
            <a:r>
              <a:rPr dirty="0" lang="en-US"/>
              <a:t>Mouse position on the map to get coordinate for a mouse over a point on the map.</a:t>
            </a:r>
          </a:p>
          <a:p>
            <a:r>
              <a:rPr dirty="0" lang="en-US" err="1"/>
              <a:t>Folium.Polyline</a:t>
            </a:r>
            <a:r>
              <a:rPr dirty="0" lang="en-US"/>
              <a:t> object to draw a line between a launch site to its closest city, railway and highway</a:t>
            </a:r>
          </a:p>
          <a:p>
            <a:endParaRPr dirty="0" lang="en-US"/>
          </a:p>
        </p:txBody>
      </p:sp>
      <p:sp>
        <p:nvSpPr>
          <p:cNvPr id="1048655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1048657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16765"/>
            <a:ext cx="9745589" cy="4560198"/>
          </a:xfrm>
          <a:prstGeom prst="rect"/>
        </p:spPr>
        <p:txBody>
          <a:bodyPr anchor="t" bIns="45720" lIns="91440" rIns="91440" rtlCol="0" tIns="45720" vert="horz">
            <a:normAutofit/>
          </a:bodyPr>
          <a:p>
            <a:r>
              <a:rPr dirty="0" lang="en-US"/>
              <a:t>A launch site Drop-down Input Component.   There are four different launch sites and a dropdown menu let us select different launch sites.</a:t>
            </a:r>
          </a:p>
          <a:p>
            <a:r>
              <a:rPr dirty="0" lang="en-US"/>
              <a:t>A callback function to render success-pie-chart based on selected site dropdown. The general idea of this callback function is to get the selected launch site </a:t>
            </a:r>
            <a:r>
              <a:rPr dirty="0" lang="en-US" err="1"/>
              <a:t>fron</a:t>
            </a:r>
            <a:r>
              <a:rPr dirty="0" lang="en-US"/>
              <a:t> site-dropdown and render a pie chart visualizing launch success counts.</a:t>
            </a:r>
          </a:p>
          <a:p>
            <a:r>
              <a:rPr dirty="0" lang="en-US"/>
              <a:t>A range Slider to Select Payload.     The Slider is to be able to easily select different payload range and see if we can identify some visual patterns.</a:t>
            </a:r>
          </a:p>
        </p:txBody>
      </p:sp>
      <p:sp>
        <p:nvSpPr>
          <p:cNvPr id="1048658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dirty="0"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dirty="0"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1048660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005332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Creation of a NumPy array from the column class in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standardization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of the function 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split the data X and Y into training and text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Searching for the best hyperparameters for Logistic regression, SVM, Decision tree and KNN classifiers.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Searching for the method that performs best using text data.</a:t>
            </a:r>
          </a:p>
          <a:p>
            <a:endParaRPr dirty="0" lang="en-US"/>
          </a:p>
        </p:txBody>
      </p:sp>
      <p:sp>
        <p:nvSpPr>
          <p:cNvPr id="1048661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altLang="en-US" lang="zh-CN"/>
          </a:p>
          <a:p>
            <a:pPr lvl="1"/>
            <a:endParaRPr sz="1800" lang="en-US"/>
          </a:p>
          <a:p>
            <a:pPr indent="0" lvl="1" marL="457200">
              <a:buNone/>
            </a:pPr>
            <a:endParaRPr sz="1800" lang="en-US"/>
          </a:p>
        </p:txBody>
      </p:sp>
      <p:sp>
        <p:nvSpPr>
          <p:cNvPr id="10486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1048664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Results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extBox 1"/>
          <p:cNvSpPr txBox="1"/>
          <p:nvPr/>
        </p:nvSpPr>
        <p:spPr>
          <a:xfrm>
            <a:off x="797970" y="2529746"/>
            <a:ext cx="1122680" cy="358140"/>
          </a:xfrm>
          <a:prstGeom prst="rect"/>
          <a:solidFill>
            <a:srgbClr val="0948CB"/>
          </a:solidFill>
        </p:spPr>
        <p:txBody>
          <a:bodyPr rtlCol="0" wrap="none">
            <a:spAutoFit/>
          </a:bodyPr>
          <a:p>
            <a:r>
              <a:rPr dirty="0" lang="en-US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1048670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5035826"/>
            <a:ext cx="10288801" cy="1081803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of CCAFS SLC 40 are significantly higher than launches from other sites</a:t>
            </a:r>
          </a:p>
        </p:txBody>
      </p:sp>
      <p:sp>
        <p:nvSpPr>
          <p:cNvPr id="1048671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dirty="0" lang="en-US">
              <a:solidFill>
                <a:srgbClr val="0B49CB"/>
              </a:solidFill>
            </a:endParaRPr>
          </a:p>
        </p:txBody>
      </p:sp>
      <p:pic>
        <p:nvPicPr>
          <p:cNvPr id="2097153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864973" y="1351722"/>
            <a:ext cx="10288802" cy="3684104"/>
          </a:xfrm>
          <a:prstGeom prst="rect"/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19</a:t>
            </a:fld>
            <a:endParaRPr dirty="0" lang="en-US"/>
          </a:p>
        </p:txBody>
      </p:sp>
      <p:sp>
        <p:nvSpPr>
          <p:cNvPr id="104867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9715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425455" y="1644596"/>
            <a:ext cx="6362700" cy="4248150"/>
          </a:xfrm>
          <a:prstGeom prst="rect"/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p>
            <a:fld id="{5075537C-CA84-1446-933C-8E9D027F9201}" type="slidenum">
              <a:rPr lang="en-US" smtClean="0"/>
              <a:t>2</a:t>
            </a:fld>
            <a:endParaRPr dirty="0" lang="en-US"/>
          </a:p>
        </p:txBody>
      </p:sp>
      <p:sp>
        <p:nvSpPr>
          <p:cNvPr id="1048582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/>
        </p:spPr>
        <p:txBody>
          <a:bodyPr anchor="t" bIns="45720" lIns="91440" rIns="91440" tIns="45720"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04858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1048675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CA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1048676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1048678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dirty="0" lang="en-US">
              <a:solidFill>
                <a:srgbClr val="0B49CB"/>
              </a:solidFill>
            </a:endParaRPr>
          </a:p>
        </p:txBody>
      </p:sp>
      <p:pic>
        <p:nvPicPr>
          <p:cNvPr id="2097155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34028" y="1484243"/>
            <a:ext cx="10381647" cy="4541330"/>
          </a:xfrm>
          <a:prstGeom prst="rect"/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1048680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5314122"/>
            <a:ext cx="10345663" cy="861391"/>
          </a:xfrm>
          <a:prstGeom prst="rect"/>
        </p:spPr>
        <p:txBody>
          <a:bodyPr>
            <a:normAutofit/>
          </a:bodyPr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0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</a:t>
            </a:r>
          </a:p>
        </p:txBody>
      </p:sp>
      <p:sp>
        <p:nvSpPr>
          <p:cNvPr id="1048681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dirty="0" lang="en-US">
              <a:solidFill>
                <a:srgbClr val="0B49CB"/>
              </a:solidFill>
            </a:endParaRPr>
          </a:p>
        </p:txBody>
      </p:sp>
      <p:pic>
        <p:nvPicPr>
          <p:cNvPr id="2097156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491716" y="1244284"/>
            <a:ext cx="10345663" cy="4069837"/>
          </a:xfrm>
          <a:prstGeom prst="rect"/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104868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70011" y="1644073"/>
            <a:ext cx="4610100" cy="4381500"/>
          </a:xfrm>
          <a:prstGeom prst="rect"/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104868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sion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dirty="0"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dirty="0"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686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1048688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LIMIT.e</a:t>
            </a:r>
            <a:endParaRPr altLang="en-US" lang="zh-CN"/>
          </a:p>
        </p:txBody>
      </p:sp>
      <p:sp>
        <p:nvSpPr>
          <p:cNvPr id="1048689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1048691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clause.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altLang="en-US" lang="zh-CN"/>
          </a:p>
        </p:txBody>
      </p:sp>
      <p:sp>
        <p:nvSpPr>
          <p:cNvPr id="1048692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1048694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altLang="en-US" lang="zh-CN"/>
          </a:p>
        </p:txBody>
      </p:sp>
      <p:sp>
        <p:nvSpPr>
          <p:cNvPr id="1048695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1048697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g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m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g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und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v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g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M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dirty="0"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048698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1048700" name="Content Placeholder 4"/>
          <p:cNvSpPr>
            <a:spLocks noGrp="1"/>
          </p:cNvSpPr>
          <p:nvPr>
            <p:ph idx="4294967295"/>
          </p:nvPr>
        </p:nvSpPr>
        <p:spPr>
          <a:xfrm>
            <a:off x="598050" y="1480276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he names of boosters which have success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drone ship and ha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payload mass greater than 4000 but less than 6000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701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65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dirty="0" lang="en-US"/>
          </a:p>
        </p:txBody>
      </p:sp>
      <p:sp>
        <p:nvSpPr>
          <p:cNvPr id="1048588" name="Content Placeholder 2"/>
          <p:cNvSpPr txBox="1"/>
          <p:nvPr/>
        </p:nvSpPr>
        <p:spPr>
          <a:xfrm>
            <a:off x="976393" y="1301858"/>
            <a:ext cx="10126555" cy="5017492"/>
          </a:xfrm>
          <a:prstGeom prst="rect"/>
        </p:spPr>
        <p:txBody>
          <a:bodyPr anchor="t" bIns="45720" lIns="91440" rIns="91440" tIns="45720">
            <a:normAutofit fontScale="95455" lnSpcReduction="2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Summary of methodologies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Data collection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Data wrangling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EDA with Data visualization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EDA with SQL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Building an 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interative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map with Folium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Building a Dashboard with 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Predictive analysis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Summary of all results </a:t>
            </a:r>
          </a:p>
          <a:p>
            <a:pPr indent="0" marL="0">
              <a:lnSpc>
                <a:spcPct val="11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EDA results </a:t>
            </a:r>
          </a:p>
          <a:p>
            <a:pPr indent="0" marL="0">
              <a:lnSpc>
                <a:spcPct val="11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Interactive analytics</a:t>
            </a:r>
          </a:p>
          <a:p>
            <a:pPr indent="0" marL="0">
              <a:lnSpc>
                <a:spcPct val="11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Predictive analysis </a:t>
            </a:r>
          </a:p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589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1048703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total number of successful and failure mission outcom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ion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altLang="en-US" lang="zh-CN"/>
          </a:p>
        </p:txBody>
      </p:sp>
      <p:sp>
        <p:nvSpPr>
          <p:cNvPr id="1048704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775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31</a:t>
            </a:fld>
            <a:endParaRPr dirty="0" lang="en-US"/>
          </a:p>
        </p:txBody>
      </p:sp>
      <p:sp>
        <p:nvSpPr>
          <p:cNvPr id="1048706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>
            <a:normAutofit/>
          </a:bodyPr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names of the booster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altLang="en-US" lang="zh-CN"/>
          </a:p>
        </p:txBody>
      </p:sp>
      <p:sp>
        <p:nvSpPr>
          <p:cNvPr id="1048707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32</a:t>
            </a:fld>
            <a:endParaRPr dirty="0" lang="en-US"/>
          </a:p>
        </p:txBody>
      </p:sp>
      <p:sp>
        <p:nvSpPr>
          <p:cNvPr id="1048709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he failed 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altLang="en-US" lang="zh-CN"/>
          </a:p>
        </p:txBody>
      </p:sp>
      <p:sp>
        <p:nvSpPr>
          <p:cNvPr id="104871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33</a:t>
            </a:fld>
            <a:endParaRPr dirty="0" lang="en-US"/>
          </a:p>
        </p:txBody>
      </p:sp>
      <p:sp>
        <p:nvSpPr>
          <p:cNvPr id="1048712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/>
          <a:p>
            <a:pPr indent="0" marL="0">
              <a:lnSpc>
                <a:spcPct val="100000"/>
              </a:lnSpc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he count of landing outcomes (such as Failure (drone ship) or Success (ground pad)) between the date 2010-06-04 and 2017-03-20, in descending order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q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y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uses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,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,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B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W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a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G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O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U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B</a:t>
            </a:r>
            <a:r>
              <a:rPr altLang="en-US"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Y</a:t>
            </a:r>
            <a:endParaRPr altLang="en-US" lang="zh-CN"/>
          </a:p>
        </p:txBody>
      </p:sp>
      <p:sp>
        <p:nvSpPr>
          <p:cNvPr id="104871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725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extBox 6"/>
          <p:cNvSpPr txBox="1"/>
          <p:nvPr/>
        </p:nvSpPr>
        <p:spPr>
          <a:xfrm>
            <a:off x="797970" y="2529746"/>
            <a:ext cx="1122680" cy="358140"/>
          </a:xfrm>
          <a:prstGeom prst="rect"/>
          <a:solidFill>
            <a:srgbClr val="0948CB"/>
          </a:solidFill>
        </p:spPr>
        <p:txBody>
          <a:bodyPr rtlCol="0" wrap="none">
            <a:spAutoFit/>
          </a:bodyPr>
          <a:p>
            <a:r>
              <a:rPr dirty="0" lang="en-US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1048716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dirty="0"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1048717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1048719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04872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1048722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72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extBox 1"/>
          <p:cNvSpPr txBox="1"/>
          <p:nvPr/>
        </p:nvSpPr>
        <p:spPr>
          <a:xfrm>
            <a:off x="797970" y="2529746"/>
            <a:ext cx="1122680" cy="358140"/>
          </a:xfrm>
          <a:prstGeom prst="rect"/>
          <a:solidFill>
            <a:srgbClr val="0948CB"/>
          </a:solidFill>
        </p:spPr>
        <p:txBody>
          <a:bodyPr rtlCol="0" wrap="none">
            <a:spAutoFit/>
          </a:bodyPr>
          <a:p>
            <a:r>
              <a:rPr dirty="0" lang="en-US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048726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727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dirty="0" lang="en-US"/>
          </a:p>
        </p:txBody>
      </p:sp>
      <p:sp>
        <p:nvSpPr>
          <p:cNvPr id="1048591" name="Title 1"/>
          <p:cNvSpPr txBox="1"/>
          <p:nvPr/>
        </p:nvSpPr>
        <p:spPr>
          <a:xfrm>
            <a:off x="828068" y="538650"/>
            <a:ext cx="10530114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048592" name="Content Placeholder 2"/>
          <p:cNvSpPr txBox="1"/>
          <p:nvPr/>
        </p:nvSpPr>
        <p:spPr>
          <a:xfrm>
            <a:off x="958696" y="1472339"/>
            <a:ext cx="10399485" cy="4553234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indent="0" marL="0"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SpaceX advertises Falcon 9 rocket launches on its website, with a cost of 62                million dollars, other providers cost upward of 165 million dollars each, much of savings is because SpaceX can reuse the first stage</a:t>
            </a:r>
          </a:p>
          <a:p>
            <a:pPr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indent="0" marL="0">
              <a:spcBef>
                <a:spcPts val="1400"/>
              </a:spcBef>
              <a:buNone/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project task is to predicting if the first stage of the SpaceX  Falcon 9 rocket will land successfully.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048729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dirty="0" sz="2200"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dirty="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104873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048732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/>
        </p:spPr>
        <p:txBody>
          <a:bodyPr anchor="t" bIns="45720" lIns="91440" rIns="91440" tIns="4572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2200"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4873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extBox 1"/>
          <p:cNvSpPr txBox="1"/>
          <p:nvPr/>
        </p:nvSpPr>
        <p:spPr>
          <a:xfrm>
            <a:off x="797970" y="2529746"/>
            <a:ext cx="1122680" cy="358140"/>
          </a:xfrm>
          <a:prstGeom prst="rect"/>
          <a:solidFill>
            <a:srgbClr val="0948CB"/>
          </a:solidFill>
        </p:spPr>
        <p:txBody>
          <a:bodyPr rtlCol="0" wrap="none">
            <a:spAutoFit/>
          </a:bodyPr>
          <a:p>
            <a:r>
              <a:rPr dirty="0" lang="en-US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048739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dirty="0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104874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Confusion Matrix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048742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94607" cy="435133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ng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altLang="en-US" lang="zh-CN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sing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rst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itor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rmine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altLang="en-US"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altLang="en-US" lang="zh-CN"/>
          </a:p>
        </p:txBody>
      </p:sp>
      <p:sp>
        <p:nvSpPr>
          <p:cNvPr id="1048743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04874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/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sz="2200" lang="en-US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</a:t>
            </a:r>
            <a:endParaRPr altLang="en-US" lang="zh-CN"/>
          </a:p>
        </p:txBody>
      </p:sp>
      <p:sp>
        <p:nvSpPr>
          <p:cNvPr id="1048746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Appendix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"/>
          <a:srcRect/>
          <a:stretch>
            <a:fillRect/>
          </a:stretch>
        </a:blipFill>
        <a:effectLst/>
      </p:bgPr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p>
            <a:fld id="{5075537C-CA84-1446-933C-8E9D027F9201}" type="slidenum">
              <a:rPr lang="en-US" smtClean="0"/>
              <a:t>5</a:t>
            </a:fld>
            <a:endParaRPr dirty="0" lang="en-US"/>
          </a:p>
        </p:txBody>
      </p:sp>
      <p:sp>
        <p:nvSpPr>
          <p:cNvPr id="1048599" name="TextBox 1"/>
          <p:cNvSpPr txBox="1"/>
          <p:nvPr/>
        </p:nvSpPr>
        <p:spPr>
          <a:xfrm>
            <a:off x="765313" y="2812774"/>
            <a:ext cx="1122679" cy="358141"/>
          </a:xfrm>
          <a:prstGeom prst="rect"/>
          <a:solidFill>
            <a:srgbClr val="0948CB"/>
          </a:solidFill>
        </p:spPr>
        <p:txBody>
          <a:bodyPr rtlCol="0" wrap="none">
            <a:spAutoFit/>
          </a:bodyPr>
          <a:p>
            <a:r>
              <a:rPr dirty="0" lang="en-US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6</a:t>
            </a:fld>
            <a:endParaRPr dirty="0" lang="en-US"/>
          </a:p>
        </p:txBody>
      </p:sp>
      <p:sp>
        <p:nvSpPr>
          <p:cNvPr id="1048601" name="Content Placeholder 2"/>
          <p:cNvSpPr txBox="1"/>
          <p:nvPr/>
        </p:nvSpPr>
        <p:spPr>
          <a:xfrm>
            <a:off x="770011" y="1456842"/>
            <a:ext cx="10104817" cy="5335844"/>
          </a:xfrm>
          <a:prstGeom prst="rect"/>
        </p:spPr>
        <p:txBody>
          <a:bodyPr anchor="t" bIns="45720" lIns="91440" rIns="91440" tIns="45720">
            <a:normAutofit fontScale="27273" lnSpcReduction="20000"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20000"/>
              </a:lnSpc>
              <a:spcBef>
                <a:spcPts val="1400"/>
              </a:spcBef>
              <a:buNone/>
            </a:pPr>
            <a:r>
              <a:rPr dirty="0" sz="8800" lang="en-US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dirty="0" sz="7600" lang="en-US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dirty="0" sz="7600" lang="en-US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dirty="0" sz="7600" lang="en-US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dirty="0" sz="8800" lang="en-US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dirty="0" sz="8800" lang="en-US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dirty="0" sz="7600" lang="en-US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have been built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dirty="0" sz="88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dirty="0" sz="2200"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048602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Methodology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048607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/>
        </p:spPr>
        <p:txBody>
          <a:bodyPr/>
          <a:p>
            <a:r>
              <a:rPr dirty="0" lang="en-US"/>
              <a:t>SpaceX launch data that is gathered from the SpaceX REST API.</a:t>
            </a:r>
          </a:p>
          <a:p>
            <a:r>
              <a:rPr dirty="0" lang="en-US"/>
              <a:t>This API will give us data about launches, including information about the rocket used, payload delivered, launch specifications, landing specifications, and landing outcome.</a:t>
            </a:r>
          </a:p>
          <a:p>
            <a:r>
              <a:rPr dirty="0" lang="en-US"/>
              <a:t>The SpaceX REST API endpoints or URL, starts with api.spacexdata.com/v4/</a:t>
            </a:r>
          </a:p>
          <a:p>
            <a:r>
              <a:rPr dirty="0" lang="en-US"/>
              <a:t>Another popular data source for obtaining Falcon 9 Launch data is web scrapping Wikipedia using </a:t>
            </a:r>
            <a:r>
              <a:rPr dirty="0" lang="en-US" err="1"/>
              <a:t>BeautifulSoup</a:t>
            </a:r>
            <a:r>
              <a:rPr dirty="0" lang="en-US"/>
              <a:t>.</a:t>
            </a:r>
          </a:p>
        </p:txBody>
      </p:sp>
      <p:sp>
        <p:nvSpPr>
          <p:cNvPr id="1048608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Data Collection</a:t>
            </a:r>
            <a:endParaRPr dirty="0"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048610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48611" name="Rectangle 6"/>
          <p:cNvSpPr/>
          <p:nvPr/>
        </p:nvSpPr>
        <p:spPr>
          <a:xfrm>
            <a:off x="940904" y="1736035"/>
            <a:ext cx="1842053" cy="1007165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1800" kern="100"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SpaceX REST API endpoint</a:t>
            </a:r>
            <a:endParaRPr dirty="0" sz="1800" kern="100"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dirty="0" lang="en-IN">
              <a:solidFill>
                <a:schemeClr val="bg1"/>
              </a:solidFill>
            </a:endParaRPr>
          </a:p>
        </p:txBody>
      </p:sp>
      <p:sp>
        <p:nvSpPr>
          <p:cNvPr id="1048612" name="Rectangle 7"/>
          <p:cNvSpPr/>
          <p:nvPr/>
        </p:nvSpPr>
        <p:spPr>
          <a:xfrm>
            <a:off x="3379305" y="1736035"/>
            <a:ext cx="2080592" cy="1099930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Get request using the requests library</a:t>
            </a:r>
            <a:endParaRPr dirty="0" lang="en-IN"/>
          </a:p>
        </p:txBody>
      </p:sp>
      <p:sp>
        <p:nvSpPr>
          <p:cNvPr id="1048613" name="Rectangle 8"/>
          <p:cNvSpPr/>
          <p:nvPr/>
        </p:nvSpPr>
        <p:spPr>
          <a:xfrm>
            <a:off x="6096000" y="1736035"/>
            <a:ext cx="2425148" cy="1692965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Extract information about booster name, launch site, payload mass and landing site</a:t>
            </a:r>
            <a:endParaRPr dirty="0" lang="en-IN"/>
          </a:p>
        </p:txBody>
      </p:sp>
      <p:sp>
        <p:nvSpPr>
          <p:cNvPr id="1048614" name="Rectangle 9"/>
          <p:cNvSpPr/>
          <p:nvPr/>
        </p:nvSpPr>
        <p:spPr>
          <a:xfrm>
            <a:off x="9263269" y="1736035"/>
            <a:ext cx="1987827" cy="1219200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Get the past launch data as a JSON object</a:t>
            </a:r>
            <a:endParaRPr dirty="0" lang="en-IN"/>
          </a:p>
        </p:txBody>
      </p:sp>
      <p:sp>
        <p:nvSpPr>
          <p:cNvPr id="1048615" name="Rectangle 10"/>
          <p:cNvSpPr/>
          <p:nvPr/>
        </p:nvSpPr>
        <p:spPr>
          <a:xfrm>
            <a:off x="9369287" y="4492487"/>
            <a:ext cx="2088685" cy="874643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Convert the JSON to a </a:t>
            </a:r>
            <a:r>
              <a:rPr dirty="0" lang="en-US" err="1"/>
              <a:t>dataframe</a:t>
            </a:r>
            <a:endParaRPr dirty="0" lang="en-IN"/>
          </a:p>
        </p:txBody>
      </p:sp>
      <p:sp>
        <p:nvSpPr>
          <p:cNvPr id="1048616" name="Rectangle 11"/>
          <p:cNvSpPr/>
          <p:nvPr/>
        </p:nvSpPr>
        <p:spPr>
          <a:xfrm>
            <a:off x="6255026" y="4492487"/>
            <a:ext cx="2584174" cy="1007165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Filter the </a:t>
            </a:r>
            <a:r>
              <a:rPr dirty="0" lang="en-US" err="1"/>
              <a:t>dataframe</a:t>
            </a:r>
            <a:r>
              <a:rPr dirty="0" lang="en-US"/>
              <a:t> to only include Falcon 9 launches</a:t>
            </a:r>
            <a:endParaRPr dirty="0" lang="en-IN"/>
          </a:p>
        </p:txBody>
      </p:sp>
      <p:sp>
        <p:nvSpPr>
          <p:cNvPr id="1048617" name="Rectangle 12"/>
          <p:cNvSpPr/>
          <p:nvPr/>
        </p:nvSpPr>
        <p:spPr>
          <a:xfrm>
            <a:off x="3379305" y="4399722"/>
            <a:ext cx="2080592" cy="1099930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Deal with Missing Values</a:t>
            </a:r>
            <a:endParaRPr dirty="0" lang="en-IN"/>
          </a:p>
        </p:txBody>
      </p:sp>
      <p:sp>
        <p:nvSpPr>
          <p:cNvPr id="1048618" name="Rectangle 13"/>
          <p:cNvSpPr/>
          <p:nvPr/>
        </p:nvSpPr>
        <p:spPr>
          <a:xfrm>
            <a:off x="940904" y="4399722"/>
            <a:ext cx="1842053" cy="1099930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Data Wrangling</a:t>
            </a:r>
            <a:endParaRPr dirty="0" lang="en-IN"/>
          </a:p>
        </p:txBody>
      </p:sp>
      <p:sp>
        <p:nvSpPr>
          <p:cNvPr id="1048619" name="Arrow: Right 14"/>
          <p:cNvSpPr/>
          <p:nvPr/>
        </p:nvSpPr>
        <p:spPr>
          <a:xfrm>
            <a:off x="2862471" y="2146852"/>
            <a:ext cx="503582" cy="278296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0" name="Arrow: Right 17"/>
          <p:cNvSpPr/>
          <p:nvPr/>
        </p:nvSpPr>
        <p:spPr>
          <a:xfrm>
            <a:off x="8627165" y="2166729"/>
            <a:ext cx="503582" cy="278296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1" name="Arrow: Right 18"/>
          <p:cNvSpPr/>
          <p:nvPr/>
        </p:nvSpPr>
        <p:spPr>
          <a:xfrm>
            <a:off x="5526157" y="2166729"/>
            <a:ext cx="503582" cy="278296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2" name="Arrow: Down 19"/>
          <p:cNvSpPr/>
          <p:nvPr/>
        </p:nvSpPr>
        <p:spPr>
          <a:xfrm>
            <a:off x="10171313" y="3375888"/>
            <a:ext cx="484632" cy="677774"/>
          </a:xfrm>
          <a:prstGeom prst="down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3" name="Arrow: Left 20"/>
          <p:cNvSpPr/>
          <p:nvPr/>
        </p:nvSpPr>
        <p:spPr>
          <a:xfrm>
            <a:off x="8918712" y="4810539"/>
            <a:ext cx="390940" cy="278296"/>
          </a:xfrm>
          <a:prstGeom prst="lef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4" name="Arrow: Left 21"/>
          <p:cNvSpPr/>
          <p:nvPr/>
        </p:nvSpPr>
        <p:spPr>
          <a:xfrm>
            <a:off x="2829340" y="4790659"/>
            <a:ext cx="503582" cy="278296"/>
          </a:xfrm>
          <a:prstGeom prst="lef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25" name="Arrow: Left 22"/>
          <p:cNvSpPr/>
          <p:nvPr/>
        </p:nvSpPr>
        <p:spPr>
          <a:xfrm>
            <a:off x="5612297" y="4790660"/>
            <a:ext cx="503582" cy="278296"/>
          </a:xfrm>
          <a:prstGeom prst="lef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  <a:t>9</a:t>
            </a:fld>
            <a:endParaRPr dirty="0" lang="en-US"/>
          </a:p>
        </p:txBody>
      </p:sp>
      <p:sp>
        <p:nvSpPr>
          <p:cNvPr id="1048627" name="Title 1"/>
          <p:cNvSpPr txBox="1"/>
          <p:nvPr/>
        </p:nvSpPr>
        <p:spPr>
          <a:xfrm>
            <a:off x="770011" y="5386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048628" name="Title 1"/>
          <p:cNvSpPr txBox="1"/>
          <p:nvPr/>
        </p:nvSpPr>
        <p:spPr>
          <a:xfrm>
            <a:off x="922411" y="691050"/>
            <a:ext cx="10515600" cy="549049"/>
          </a:xfrm>
          <a:prstGeom prst="rect"/>
        </p:spPr>
        <p:txBody>
          <a:bodyPr anchor="ctr" bIns="45720" lIns="91440" rIns="91440" rtlCol="0" tIns="45720" vert="horz">
            <a:normAutofit fontScale="90000" lnSpcReduction="20000"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dirty="0"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dirty="0" lang="en-US">
              <a:solidFill>
                <a:srgbClr val="0B49CB"/>
              </a:solidFill>
            </a:endParaRPr>
          </a:p>
        </p:txBody>
      </p:sp>
      <p:sp>
        <p:nvSpPr>
          <p:cNvPr id="1048629" name="Rectangle 4"/>
          <p:cNvSpPr/>
          <p:nvPr/>
        </p:nvSpPr>
        <p:spPr>
          <a:xfrm>
            <a:off x="770010" y="2027584"/>
            <a:ext cx="2609293" cy="1232452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Request the Falcon9 Launch Wikipedia from its URL</a:t>
            </a:r>
            <a:endParaRPr dirty="0" lang="en-IN"/>
          </a:p>
        </p:txBody>
      </p:sp>
      <p:sp>
        <p:nvSpPr>
          <p:cNvPr id="1048630" name="Rectangle 6"/>
          <p:cNvSpPr/>
          <p:nvPr/>
        </p:nvSpPr>
        <p:spPr>
          <a:xfrm>
            <a:off x="6626087" y="2027583"/>
            <a:ext cx="2609293" cy="1232453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Extract all column/variable names from the HTML table header</a:t>
            </a:r>
            <a:endParaRPr dirty="0" lang="en-IN"/>
          </a:p>
        </p:txBody>
      </p:sp>
      <p:sp>
        <p:nvSpPr>
          <p:cNvPr id="1048631" name="Rectangle 7"/>
          <p:cNvSpPr/>
          <p:nvPr/>
        </p:nvSpPr>
        <p:spPr>
          <a:xfrm>
            <a:off x="4272360" y="2027583"/>
            <a:ext cx="1590261" cy="1232452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 err="1"/>
              <a:t>BeautifulSoup</a:t>
            </a:r>
            <a:r>
              <a:rPr dirty="0" lang="en-US"/>
              <a:t> object from the response</a:t>
            </a:r>
            <a:endParaRPr dirty="0" lang="en-IN"/>
          </a:p>
        </p:txBody>
      </p:sp>
      <p:sp>
        <p:nvSpPr>
          <p:cNvPr id="1048632" name="Rectangle 8"/>
          <p:cNvSpPr/>
          <p:nvPr/>
        </p:nvSpPr>
        <p:spPr>
          <a:xfrm>
            <a:off x="9872871" y="2027584"/>
            <a:ext cx="1842052" cy="1232451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Create a data frame by parsing the launch HTML tables</a:t>
            </a:r>
            <a:endParaRPr dirty="0" lang="en-IN"/>
          </a:p>
        </p:txBody>
      </p:sp>
      <p:sp>
        <p:nvSpPr>
          <p:cNvPr id="1048633" name="Rectangle 11"/>
          <p:cNvSpPr/>
          <p:nvPr/>
        </p:nvSpPr>
        <p:spPr>
          <a:xfrm>
            <a:off x="9960395" y="4176896"/>
            <a:ext cx="1842052" cy="1232451"/>
          </a:xfrm>
          <a:prstGeom prst="rect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Data Wrangling</a:t>
            </a:r>
            <a:endParaRPr dirty="0" lang="en-IN"/>
          </a:p>
        </p:txBody>
      </p:sp>
      <p:sp>
        <p:nvSpPr>
          <p:cNvPr id="1048634" name="Arrow: Right 12"/>
          <p:cNvSpPr/>
          <p:nvPr/>
        </p:nvSpPr>
        <p:spPr>
          <a:xfrm>
            <a:off x="3551583" y="2464904"/>
            <a:ext cx="591186" cy="424070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5" name="Arrow: Right 13"/>
          <p:cNvSpPr/>
          <p:nvPr/>
        </p:nvSpPr>
        <p:spPr>
          <a:xfrm>
            <a:off x="9283070" y="2464904"/>
            <a:ext cx="591186" cy="424070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6" name="Arrow: Right 14"/>
          <p:cNvSpPr/>
          <p:nvPr/>
        </p:nvSpPr>
        <p:spPr>
          <a:xfrm>
            <a:off x="5948761" y="2464904"/>
            <a:ext cx="591186" cy="424070"/>
          </a:xfrm>
          <a:prstGeom prst="right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  <p:sp>
        <p:nvSpPr>
          <p:cNvPr id="1048637" name="Arrow: Down 15"/>
          <p:cNvSpPr/>
          <p:nvPr/>
        </p:nvSpPr>
        <p:spPr>
          <a:xfrm>
            <a:off x="10635564" y="3420801"/>
            <a:ext cx="491714" cy="626719"/>
          </a:xfrm>
          <a:prstGeom prst="downArrow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&lt;Title&gt;</dc:title>
  <dc:creator>YAN Luo</dc:creator>
  <cp:lastModifiedBy>user</cp:lastModifiedBy>
  <dcterms:created xsi:type="dcterms:W3CDTF">2021-04-29T07:58:34Z</dcterms:created>
  <dcterms:modified xsi:type="dcterms:W3CDTF">2024-01-22T12:12:38Z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de8915d61c3049f2bc5728c0a3b04cb3</vt:lpwstr>
  </property>
</Properties>
</file>